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8"/>
  </p:notesMasterIdLst>
  <p:sldIdLst>
    <p:sldId id="259" r:id="rId2"/>
    <p:sldId id="270" r:id="rId3"/>
    <p:sldId id="260" r:id="rId4"/>
    <p:sldId id="266" r:id="rId5"/>
    <p:sldId id="269" r:id="rId6"/>
    <p:sldId id="265" r:id="rId7"/>
  </p:sldIdLst>
  <p:sldSz cx="12192000" cy="6858000"/>
  <p:notesSz cx="6858000" cy="9144000"/>
  <p:embeddedFontLst>
    <p:embeddedFont>
      <p:font typeface="Pretendard ExtraBold" panose="02000903000000020004" pitchFamily="2" charset="-127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Pretendard Black" panose="02000A03000000020004" pitchFamily="2" charset="-127"/>
      <p:bold r:id="rId14"/>
    </p:embeddedFont>
    <p:embeddedFont>
      <p:font typeface="맑은 고딕" panose="020B0503020000020004" pitchFamily="50" charset="-127"/>
      <p:regular r:id="rId15"/>
      <p:bold r:id="rId16"/>
    </p:embeddedFont>
    <p:embeddedFont>
      <p:font typeface="Pretendard Light" panose="020B0600000101010101" charset="-127"/>
      <p:regular r:id="rId17"/>
    </p:embeddedFont>
    <p:embeddedFont>
      <p:font typeface="Pretendard Medium" panose="02000603000000020004" pitchFamily="50" charset="-127"/>
      <p:regular r:id="rId18"/>
    </p:embeddedFont>
    <p:embeddedFont>
      <p:font typeface="Calibri Light" panose="020F0302020204030204" pitchFamily="34" charset="0"/>
      <p:regular r:id="rId19"/>
      <p:italic r:id="rId20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6E6"/>
    <a:srgbClr val="EFECE1"/>
    <a:srgbClr val="37C5B4"/>
    <a:srgbClr val="37A4C5"/>
    <a:srgbClr val="8E8E8E"/>
    <a:srgbClr val="EBEBEB"/>
    <a:srgbClr val="DA0000"/>
    <a:srgbClr val="1E1E1C"/>
    <a:srgbClr val="964F01"/>
    <a:srgbClr val="0076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93364"/>
  </p:normalViewPr>
  <p:slideViewPr>
    <p:cSldViewPr snapToGrid="0" snapToObjects="1" showGuides="1">
      <p:cViewPr varScale="1">
        <p:scale>
          <a:sx n="108" d="100"/>
          <a:sy n="108" d="100"/>
        </p:scale>
        <p:origin x="576" y="96"/>
      </p:cViewPr>
      <p:guideLst>
        <p:guide orient="horz" pos="2137"/>
        <p:guide pos="3817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4.tiff>
</file>

<file path=ppt/media/image15.tiff>
</file>

<file path=ppt/media/image16.png>
</file>

<file path=ppt/media/image17.png>
</file>

<file path=ppt/media/image18.tiff>
</file>

<file path=ppt/media/image19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907A51-993A-534D-AC70-6872FFE2051C}" type="datetimeFigureOut">
              <a:rPr kumimoji="1" lang="ko-Kore-KR" altLang="en-US" smtClean="0"/>
              <a:t>01/26/2024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D019D-45D5-9C44-BEFA-72EEEFFAC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99205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943824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061389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893983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44924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60206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02E2A8-6DA6-9746-8F4E-7D1B3443B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C0982CF-F20D-A043-9120-5E647611E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11F59C-791B-9A43-A28A-57AC34655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01/26/2024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D5A87F-71C8-4348-AF82-89FC3DA01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6FC14E-E074-5443-BF98-3E3CB7FF1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79832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2BED0B-BD5D-D644-A517-96FF3D8E9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290B84-DC97-6C47-B0EC-7196710521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D8B493-68B4-6E41-A375-F36176368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01/26/2024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2C14E-515A-414F-8785-BE0A6F2A1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533624-4EC9-6049-81D8-7E8E75C4B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27689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2B6989-104C-BA4B-83FC-BDBF3BF789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8755D1-0DBB-F94D-89B7-49CAFAB4EB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28FD76-7A1F-984B-A5C3-26597DD89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01/26/2024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5AE305-F6B3-BE49-8853-47F3471D2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35DB18-1EB4-484E-81BC-C87D876D3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45202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E7D05C-A649-A042-8AB6-644074387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99F5FE-A80D-7C4B-AD1B-8F35B8616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10F42E-F2E4-CF43-8A6D-708BDCCC1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01/26/2024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3D1FB5-B0BD-E041-9014-86257BF0D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A41238-A144-FB44-80D6-37D25FEE5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45691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536B11-2AB1-0340-88A5-BEB6F657E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51029D-B09C-0848-8574-2B9FDC44D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7899BB-1159-BE48-BA1F-0DB08D8EC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01/26/2024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D1F5CE-046F-1C45-8CB3-C36CBFEEA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9414D2-A3B6-0541-972C-A571FA9C7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2963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C87B3B-9B2A-9148-8E85-CD6564A45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A2B30F-B840-CD42-A079-004F80A76A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17F6B2-9F60-E149-80E3-DAA13A176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6873E1-8BB0-8B4D-97AE-A6418E228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01/26/2024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2699E9-8064-4A4A-8D4E-0BD7E09BC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AAF9DE-3995-9447-99BF-98601321B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06393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9C0C16-11A7-914F-B5E2-BDFDFB2A2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233206-B92D-A24A-8A4C-DEF98F24B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6B7A31-FBEE-FA47-8A27-11E023AA86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0EC3B27-91A3-4A43-BF31-8E8007C74C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749571-795A-2B4D-9E03-55209F2808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A2E5BB8-9F81-674B-B479-099746E4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01/26/2024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76F478A-1EDB-DF47-8FBA-C94DAB2BD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180A38-91C1-9647-93A3-A5AE3ACE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60670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F486A6-2E62-6942-AF98-0393E12CA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052AAF2-5763-C047-AE27-E6AB08AB3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01/26/2024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1DFC98F-4655-BF49-AF26-0513B9A3B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35DC9F2-4307-4D4A-ADD7-DBE9CF6E0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4008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F847315-FF81-FC4F-B815-86ACDA91F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01/26/2024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B85E226-CB7D-CE44-B2D9-A58ABCA86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CB0235-807B-DD4D-81A4-5CBE19E74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62191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FC9D1C-6FB1-DB4C-8F86-3ADAC6BA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FA115E-7005-A142-BB0F-B99A7DCCF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3BDD10-DD52-B741-A756-161F1585DB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16A3AD-F503-BC49-84E2-3A8C945FB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01/26/2024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95C84D-D98C-3047-B2F2-2D6CD2550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E4B99D-A669-BF4B-9330-C29BA4748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40396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BEB551-4236-5144-9233-495569D57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A4B12BF-B7C7-9747-BB2D-5A8789C238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36C814-EE87-264A-91CC-0FFDE72DB3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0DDADE-67C4-8B47-AAF8-0195EC732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01/26/2024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61127C-2BE8-1343-A072-2FB6B125E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514CE6-32A0-A041-B8A0-702526973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61442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C985E98-DFD4-2147-BB16-1248DC386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AE01C3-E424-5741-9564-5D4EC9417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96F4CF-AF5D-3744-BFAC-B10204C348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A5955-3F13-FE47-843F-65220207E81F}" type="datetimeFigureOut">
              <a:rPr kumimoji="1" lang="ko-Kore-KR" altLang="en-US" smtClean="0"/>
              <a:t>01/26/2024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6CC7B3-AD12-044A-9C80-DD6A880003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165B7F-301C-0149-88D6-B0601412C7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35516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png"/><Relationship Id="rId7" Type="http://schemas.openxmlformats.org/officeDocument/2006/relationships/image" Target="../media/image1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5" Type="http://schemas.openxmlformats.org/officeDocument/2006/relationships/image" Target="../media/image10.png"/><Relationship Id="rId10" Type="http://schemas.openxmlformats.org/officeDocument/2006/relationships/image" Target="../media/image15.tiff"/><Relationship Id="rId4" Type="http://schemas.openxmlformats.org/officeDocument/2006/relationships/image" Target="../media/image9.tiff"/><Relationship Id="rId9" Type="http://schemas.openxmlformats.org/officeDocument/2006/relationships/image" Target="../media/image1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6B9B7578-897D-C54D-9C20-58AC7CA037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E4420F2-B39B-4441-9DC7-4E5B6886343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575" r="54197" b="38360"/>
          <a:stretch/>
        </p:blipFill>
        <p:spPr>
          <a:xfrm>
            <a:off x="374287" y="1292086"/>
            <a:ext cx="4992844" cy="68577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23025" y="2115985"/>
            <a:ext cx="11481675" cy="86177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5000" spc="-300" dirty="0" smtClean="0">
                <a:solidFill>
                  <a:schemeClr val="bg1"/>
                </a:solidFill>
                <a:latin typeface="Pretendard ExtraBold" panose="02000603000000020004" pitchFamily="2" charset="-127"/>
                <a:ea typeface="Pretendard ExtraBold" panose="02000603000000020004" pitchFamily="2" charset="-127"/>
                <a:cs typeface="Pretendard ExtraBold" panose="02000603000000020004" pitchFamily="2" charset="-127"/>
              </a:rPr>
              <a:t>노인 기대 수명 및 삶의 만족도 분석 서비스</a:t>
            </a:r>
            <a:endParaRPr lang="en-US" sz="5000" spc="-300" dirty="0">
              <a:solidFill>
                <a:schemeClr val="bg1"/>
              </a:solidFill>
              <a:latin typeface="Pretendard ExtraBold" panose="02000603000000020004" pitchFamily="2" charset="-127"/>
              <a:ea typeface="Pretendard ExtraBold" panose="02000603000000020004" pitchFamily="2" charset="-127"/>
              <a:cs typeface="Pretendard ExtraBold" panose="02000603000000020004" pitchFamily="2" charset="-127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653312" y="5071148"/>
            <a:ext cx="1632135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G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r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o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u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p  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P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r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o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j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e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c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t</a:t>
            </a:r>
            <a:endParaRPr lang="en-US" sz="1300" dirty="0">
              <a:solidFill>
                <a:srgbClr val="FDFAED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294880" y="5797312"/>
            <a:ext cx="4103346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ko-KR" altLang="en-US" kern="0" spc="-150" dirty="0" err="1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유정민</a:t>
            </a:r>
            <a:r>
              <a:rPr lang="ko-KR" altLang="en-US" kern="0" spc="-15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</a:t>
            </a:r>
            <a:r>
              <a:rPr lang="ko-KR" altLang="en-US" kern="0" spc="-150" dirty="0" err="1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박의범</a:t>
            </a:r>
            <a:r>
              <a:rPr lang="en-US" kern="0" spc="-15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</a:t>
            </a:r>
            <a:r>
              <a:rPr lang="ko-KR" altLang="en-US" kern="0" spc="-150" dirty="0" err="1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박초윤</a:t>
            </a:r>
            <a:r>
              <a:rPr lang="ko-KR" altLang="en-US" kern="0" spc="-15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kern="0" spc="-15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</a:t>
            </a:r>
            <a:r>
              <a:rPr lang="ko-KR" altLang="en-US" kern="0" spc="-150" dirty="0" err="1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이연지</a:t>
            </a:r>
            <a:r>
              <a:rPr lang="ko-KR" altLang="en-US" kern="0" spc="-15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endParaRPr lang="en-US" spc="-15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A948B679-3951-7142-940B-DBCF999BDDD7}"/>
              </a:ext>
            </a:extLst>
          </p:cNvPr>
          <p:cNvCxnSpPr/>
          <p:nvPr/>
        </p:nvCxnSpPr>
        <p:spPr>
          <a:xfrm>
            <a:off x="0" y="6723530"/>
            <a:ext cx="12192000" cy="0"/>
          </a:xfrm>
          <a:prstGeom prst="line">
            <a:avLst/>
          </a:prstGeom>
          <a:ln w="12700">
            <a:solidFill>
              <a:srgbClr val="FDFA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82FBF12C-62A3-FF4E-BE23-425F73AFA8B3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0311" y="4205676"/>
            <a:ext cx="4328135" cy="2517854"/>
          </a:xfrm>
          <a:prstGeom prst="rect">
            <a:avLst/>
          </a:prstGeom>
        </p:spPr>
      </p:pic>
      <p:sp>
        <p:nvSpPr>
          <p:cNvPr id="15" name="Object 6">
            <a:extLst>
              <a:ext uri="{FF2B5EF4-FFF2-40B4-BE49-F238E27FC236}">
                <a16:creationId xmlns:a16="http://schemas.microsoft.com/office/drawing/2014/main" id="{C8D57121-FB34-D643-A14F-16842AA18D87}"/>
              </a:ext>
            </a:extLst>
          </p:cNvPr>
          <p:cNvSpPr txBox="1"/>
          <p:nvPr/>
        </p:nvSpPr>
        <p:spPr>
          <a:xfrm>
            <a:off x="8595360" y="5374192"/>
            <a:ext cx="2802866" cy="3847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sz="1900" kern="0" spc="-67" dirty="0">
                <a:solidFill>
                  <a:srgbClr val="FFFFFF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DLT (Desired Life Time)</a:t>
            </a:r>
            <a:endParaRPr lang="en-US" sz="1900" dirty="0"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98AE66B1-8127-1B4B-B8D6-74A0ABB1B4D1}"/>
              </a:ext>
            </a:extLst>
          </p:cNvPr>
          <p:cNvCxnSpPr>
            <a:cxnSpLocks/>
          </p:cNvCxnSpPr>
          <p:nvPr/>
        </p:nvCxnSpPr>
        <p:spPr>
          <a:xfrm>
            <a:off x="867426" y="3091771"/>
            <a:ext cx="960195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 descr="상징, 그래픽, 폰트, 로고이(가) 표시된 사진&#10;&#10;자동 생성된 설명">
            <a:extLst>
              <a:ext uri="{FF2B5EF4-FFF2-40B4-BE49-F238E27FC236}">
                <a16:creationId xmlns:a16="http://schemas.microsoft.com/office/drawing/2014/main" id="{F5932225-A4A6-2743-AA23-3E4E8053F2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50360" y="2770921"/>
            <a:ext cx="554978" cy="55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629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060BC63-CCC9-6A45-8AC7-489F91D7DF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65FBBB5D-C461-1A4C-9E6A-714B69506C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036700"/>
              </p:ext>
            </p:extLst>
          </p:nvPr>
        </p:nvGraphicFramePr>
        <p:xfrm>
          <a:off x="984250" y="1658520"/>
          <a:ext cx="10223500" cy="472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4562">
                  <a:extLst>
                    <a:ext uri="{9D8B030D-6E8A-4147-A177-3AD203B41FA5}">
                      <a16:colId xmlns:a16="http://schemas.microsoft.com/office/drawing/2014/main" val="1050117501"/>
                    </a:ext>
                  </a:extLst>
                </a:gridCol>
                <a:gridCol w="5836445">
                  <a:extLst>
                    <a:ext uri="{9D8B030D-6E8A-4147-A177-3AD203B41FA5}">
                      <a16:colId xmlns:a16="http://schemas.microsoft.com/office/drawing/2014/main" val="534885368"/>
                    </a:ext>
                  </a:extLst>
                </a:gridCol>
                <a:gridCol w="2172493">
                  <a:extLst>
                    <a:ext uri="{9D8B030D-6E8A-4147-A177-3AD203B41FA5}">
                      <a16:colId xmlns:a16="http://schemas.microsoft.com/office/drawing/2014/main" val="3022115133"/>
                    </a:ext>
                  </a:extLst>
                </a:gridCol>
              </a:tblGrid>
              <a:tr h="73660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5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날짜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5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변경</a:t>
                      </a:r>
                      <a:r>
                        <a:rPr lang="ko-KR" altLang="en-US" sz="25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 내용</a:t>
                      </a:r>
                      <a:endParaRPr lang="ko-Kore-KR" altLang="en-US" sz="2500" b="0" i="0" dirty="0">
                        <a:latin typeface="Pretendard ExtraBold" panose="02000903000000020004" pitchFamily="2" charset="-127"/>
                        <a:ea typeface="Pretendard ExtraBold" panose="02000903000000020004" pitchFamily="2" charset="-127"/>
                        <a:cs typeface="Pretendard ExtraBold" panose="02000903000000020004" pitchFamily="2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500" b="1" i="0" dirty="0">
                          <a:latin typeface="Pretendard Black" panose="02000603000000020004" pitchFamily="2" charset="-127"/>
                          <a:ea typeface="Pretendard Black" panose="02000603000000020004" pitchFamily="2" charset="-127"/>
                          <a:cs typeface="Pretendard Black" panose="02000603000000020004" pitchFamily="2" charset="-127"/>
                        </a:rPr>
                        <a:t>작성자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0904695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r>
                        <a:rPr lang="en-US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V0.1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프로젝트</a:t>
                      </a:r>
                      <a:r>
                        <a:rPr lang="en-US" altLang="ko-KR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_</a:t>
                      </a:r>
                      <a:r>
                        <a:rPr lang="ko-KR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기획서 작성</a:t>
                      </a:r>
                      <a:endParaRPr lang="en-US" altLang="ko-KR" b="0" i="0" dirty="0" smtClean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공통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0224344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r>
                        <a:rPr lang="en-US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V0.2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기대효과</a:t>
                      </a:r>
                      <a:r>
                        <a:rPr lang="ko-KR" altLang="en-US" b="0" i="0" baseline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 내용 수정</a:t>
                      </a:r>
                      <a:r>
                        <a:rPr lang="en-US" altLang="ko-KR" b="0" i="0" baseline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, </a:t>
                      </a:r>
                      <a:r>
                        <a:rPr lang="ko-KR" altLang="en-US" b="0" i="0" baseline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특정 </a:t>
                      </a:r>
                      <a:r>
                        <a:rPr lang="ko-KR" altLang="en-US" b="0" i="0" baseline="0" dirty="0" err="1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직업군에서</a:t>
                      </a:r>
                      <a:r>
                        <a:rPr lang="ko-KR" altLang="en-US" b="0" i="0" baseline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 지자체로 용어 수정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0" i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유정민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798904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805211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5268966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1313838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798477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3335743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4079367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5083041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343942"/>
                  </a:ext>
                </a:extLst>
              </a:tr>
            </a:tbl>
          </a:graphicData>
        </a:graphic>
      </p:graphicFrame>
      <p:sp>
        <p:nvSpPr>
          <p:cNvPr id="7" name="Object 15">
            <a:extLst>
              <a:ext uri="{FF2B5EF4-FFF2-40B4-BE49-F238E27FC236}">
                <a16:creationId xmlns:a16="http://schemas.microsoft.com/office/drawing/2014/main" id="{47F695A6-2279-D643-AD7F-3DFD5D7B51FD}"/>
              </a:ext>
            </a:extLst>
          </p:cNvPr>
          <p:cNvSpPr txBox="1"/>
          <p:nvPr/>
        </p:nvSpPr>
        <p:spPr>
          <a:xfrm>
            <a:off x="742857" y="517505"/>
            <a:ext cx="6809524" cy="8002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ore-KR" sz="4600" kern="0" spc="-200" dirty="0">
                <a:solidFill>
                  <a:schemeClr val="bg2">
                    <a:lumMod val="50000"/>
                  </a:schemeClr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History</a:t>
            </a:r>
          </a:p>
        </p:txBody>
      </p:sp>
      <p:cxnSp>
        <p:nvCxnSpPr>
          <p:cNvPr id="2" name="직선 연결선[R] 13">
            <a:extLst>
              <a:ext uri="{FF2B5EF4-FFF2-40B4-BE49-F238E27FC236}">
                <a16:creationId xmlns:a16="http://schemas.microsoft.com/office/drawing/2014/main" id="{57086266-8FBF-E71A-55DA-06FF4E569F12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805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18D533-4960-354A-A6C3-1AD1D10AEB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742857" y="477749"/>
            <a:ext cx="7009524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rgbClr val="FFFFFF"/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기획의도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0C05803-D475-7843-8D40-40E29C85EF6D}"/>
              </a:ext>
            </a:extLst>
          </p:cNvPr>
          <p:cNvSpPr/>
          <p:nvPr/>
        </p:nvSpPr>
        <p:spPr>
          <a:xfrm>
            <a:off x="742857" y="1494801"/>
            <a:ext cx="10831747" cy="53735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1854753-5678-1E42-B43B-2A7E87EA3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4627" y="1739724"/>
            <a:ext cx="8528407" cy="605778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8B541DD0-8AD4-3E44-911E-8A4B4C668C05}"/>
              </a:ext>
            </a:extLst>
          </p:cNvPr>
          <p:cNvGrpSpPr/>
          <p:nvPr/>
        </p:nvGrpSpPr>
        <p:grpSpPr>
          <a:xfrm>
            <a:off x="2709388" y="3128354"/>
            <a:ext cx="6607600" cy="2591701"/>
            <a:chOff x="1106838" y="2901729"/>
            <a:chExt cx="5847543" cy="2293583"/>
          </a:xfrm>
        </p:grpSpPr>
        <p:pic>
          <p:nvPicPr>
            <p:cNvPr id="23" name="그림 22" descr="텍스트, 스크린샷, 라인, 그래프이(가) 표시된 사진&#10;&#10;자동 생성된 설명">
              <a:extLst>
                <a:ext uri="{FF2B5EF4-FFF2-40B4-BE49-F238E27FC236}">
                  <a16:creationId xmlns:a16="http://schemas.microsoft.com/office/drawing/2014/main" id="{A2E03EAA-5A15-5C49-8CF9-2C40E4D4F4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106838" y="2901729"/>
              <a:ext cx="5847543" cy="2293583"/>
            </a:xfrm>
            <a:prstGeom prst="rect">
              <a:avLst/>
            </a:prstGeom>
          </p:spPr>
        </p:pic>
        <p:pic>
          <p:nvPicPr>
            <p:cNvPr id="29" name="그림 28" descr="텍스트, 스크린샷, 라인, 그래프이(가) 표시된 사진&#10;&#10;자동 생성된 설명">
              <a:extLst>
                <a:ext uri="{FF2B5EF4-FFF2-40B4-BE49-F238E27FC236}">
                  <a16:creationId xmlns:a16="http://schemas.microsoft.com/office/drawing/2014/main" id="{07C8A485-4DCC-824E-A2A1-02C7E36FFA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26822"/>
            <a:stretch/>
          </p:blipFill>
          <p:spPr>
            <a:xfrm>
              <a:off x="3081100" y="4442372"/>
              <a:ext cx="1963186" cy="474877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24D6CA46-E733-3648-BF1B-FEFC7D50CF80}"/>
              </a:ext>
            </a:extLst>
          </p:cNvPr>
          <p:cNvSpPr txBox="1"/>
          <p:nvPr/>
        </p:nvSpPr>
        <p:spPr>
          <a:xfrm>
            <a:off x="3998704" y="4541167"/>
            <a:ext cx="41416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u="none" strike="noStrike" dirty="0">
                <a:solidFill>
                  <a:srgbClr val="C00000"/>
                </a:solidFill>
                <a:effectLst/>
                <a:latin typeface="Pretendard ExtraBold" panose="020B0600000101010101" charset="-127"/>
                <a:ea typeface="Pretendard ExtraBold" panose="020B0600000101010101" charset="-127"/>
              </a:rPr>
              <a:t>고령화로 인한 사회적 부담 증가</a:t>
            </a:r>
            <a:endParaRPr lang="ko-KR" altLang="en-US" u="none" strike="noStrike" dirty="0">
              <a:solidFill>
                <a:srgbClr val="C00000"/>
              </a:solidFill>
              <a:effectLst/>
              <a:latin typeface="Pretendard ExtraBold" panose="020B0600000101010101" charset="-127"/>
              <a:ea typeface="Pretendard ExtraBold" panose="020B0600000101010101" charset="-127"/>
            </a:endParaRPr>
          </a:p>
        </p:txBody>
      </p: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12A27DF9-28AB-F247-B252-2CCC9A5896DE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그림 20" descr="폰트, 텍스트, 타이포그래피이(가) 표시된 사진&#10;&#10;자동 생성된 설명">
            <a:extLst>
              <a:ext uri="{FF2B5EF4-FFF2-40B4-BE49-F238E27FC236}">
                <a16:creationId xmlns:a16="http://schemas.microsoft.com/office/drawing/2014/main" id="{807034EE-9DDA-9544-86C9-388121D4B8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78916" y="2258180"/>
            <a:ext cx="7874000" cy="508000"/>
          </a:xfrm>
          <a:prstGeom prst="rect">
            <a:avLst/>
          </a:prstGeom>
        </p:spPr>
      </p:pic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893C8AD3-5391-FD48-997C-98F5E7DF513E}"/>
              </a:ext>
            </a:extLst>
          </p:cNvPr>
          <p:cNvSpPr/>
          <p:nvPr/>
        </p:nvSpPr>
        <p:spPr>
          <a:xfrm>
            <a:off x="1113903" y="5890348"/>
            <a:ext cx="10218888" cy="543286"/>
          </a:xfrm>
          <a:prstGeom prst="roundRect">
            <a:avLst/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>
              <a:solidFill>
                <a:schemeClr val="bg1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663A3F-327E-7F46-9418-0855B7C82DFD}"/>
              </a:ext>
            </a:extLst>
          </p:cNvPr>
          <p:cNvSpPr txBox="1"/>
          <p:nvPr/>
        </p:nvSpPr>
        <p:spPr>
          <a:xfrm>
            <a:off x="1233839" y="5893836"/>
            <a:ext cx="99675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지난해 노인을 포함한 전체 건강보험 진료비는 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105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조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8586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억원으로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전년 대비 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10.9% 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증가했다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양 기관은 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"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지난해 전체 건강보험 진료비가 증가한 이유는 코로나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19 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관련 진료비와 호흡기계 질환 진료비 증가 때문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"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이라고 설명했다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  <a:endParaRPr kumimoji="1" lang="ko-Kore-KR" altLang="en-US" sz="150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AC54D3-1FF7-E240-A56A-8E88C1FA17D8}"/>
              </a:ext>
            </a:extLst>
          </p:cNvPr>
          <p:cNvSpPr txBox="1"/>
          <p:nvPr/>
        </p:nvSpPr>
        <p:spPr>
          <a:xfrm>
            <a:off x="1113903" y="6442546"/>
            <a:ext cx="623920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출처 </a:t>
            </a:r>
            <a:r>
              <a:rPr lang="en-US" altLang="ko-KR" sz="9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'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고령화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'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에 불어나는 노인 진료비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…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작년 한 해 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45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조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8000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억원</a:t>
            </a:r>
            <a:r>
              <a:rPr lang="en-US" altLang="ko-KR" sz="9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9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서울경제</a:t>
            </a:r>
            <a:r>
              <a:rPr lang="en-US" altLang="ko-KR" sz="9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https://</a:t>
            </a:r>
            <a:r>
              <a:rPr lang="en-US" altLang="ko-KR" sz="900" dirty="0" err="1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www.sedaily.com</a:t>
            </a:r>
            <a:r>
              <a:rPr lang="en-US" altLang="ko-KR" sz="9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/</a:t>
            </a:r>
            <a:r>
              <a:rPr lang="en-US" altLang="ko-KR" sz="900" dirty="0" err="1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NewsView</a:t>
            </a:r>
            <a:r>
              <a:rPr lang="en-US" altLang="ko-KR" sz="9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/29X3CBNTS1</a:t>
            </a:r>
            <a:endParaRPr lang="ko-KR" altLang="en-US" sz="9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6488290-334D-2E42-A5B8-3F741895446B}"/>
              </a:ext>
            </a:extLst>
          </p:cNvPr>
          <p:cNvSpPr txBox="1"/>
          <p:nvPr/>
        </p:nvSpPr>
        <p:spPr>
          <a:xfrm>
            <a:off x="3527710" y="5137548"/>
            <a:ext cx="15183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자료</a:t>
            </a:r>
            <a:r>
              <a:rPr lang="ko-KR" altLang="en-US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ko-KR" altLang="en-US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국민건강보험공단</a:t>
            </a:r>
            <a:r>
              <a:rPr lang="en-US" altLang="ko-KR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·</a:t>
            </a:r>
            <a:r>
              <a:rPr lang="ko-KR" altLang="en-US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연합뉴스</a:t>
            </a:r>
            <a:endParaRPr lang="ko-KR" altLang="en-US" sz="8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1417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18D533-4960-354A-A6C3-1AD1D10AEB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B60084F-1D52-9944-8499-4AAC37B478F9}"/>
              </a:ext>
            </a:extLst>
          </p:cNvPr>
          <p:cNvGrpSpPr/>
          <p:nvPr/>
        </p:nvGrpSpPr>
        <p:grpSpPr>
          <a:xfrm>
            <a:off x="6116299" y="1612016"/>
            <a:ext cx="7117460" cy="5250793"/>
            <a:chOff x="5733333" y="1612016"/>
            <a:chExt cx="7117460" cy="5250793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BF770E11-3B5E-8443-95C4-4CEBF9724D74}"/>
                </a:ext>
              </a:extLst>
            </p:cNvPr>
            <p:cNvGrpSpPr/>
            <p:nvPr/>
          </p:nvGrpSpPr>
          <p:grpSpPr>
            <a:xfrm>
              <a:off x="5733333" y="1612016"/>
              <a:ext cx="7117460" cy="5250793"/>
              <a:chOff x="5733333" y="1587302"/>
              <a:chExt cx="7117460" cy="5250793"/>
            </a:xfrm>
          </p:grpSpPr>
          <p:grpSp>
            <p:nvGrpSpPr>
              <p:cNvPr id="1003" name="그룹 1003"/>
              <p:cNvGrpSpPr/>
              <p:nvPr/>
            </p:nvGrpSpPr>
            <p:grpSpPr>
              <a:xfrm>
                <a:off x="5733333" y="1587302"/>
                <a:ext cx="7117460" cy="5250793"/>
                <a:chOff x="8600000" y="2380952"/>
                <a:chExt cx="10676190" cy="7876190"/>
              </a:xfrm>
            </p:grpSpPr>
            <p:pic>
              <p:nvPicPr>
                <p:cNvPr id="11" name="Object 10"/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8600000" y="2380952"/>
                  <a:ext cx="10676190" cy="7876190"/>
                </a:xfrm>
                <a:prstGeom prst="rect">
                  <a:avLst/>
                </a:prstGeom>
              </p:spPr>
            </p:pic>
          </p:grpSp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E3E33A60-1824-514F-8C19-689D115A59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06893" y="3242826"/>
                <a:ext cx="1854200" cy="1473200"/>
              </a:xfrm>
              <a:prstGeom prst="rect">
                <a:avLst/>
              </a:prstGeom>
            </p:spPr>
          </p:pic>
        </p:grpSp>
        <p:grpSp>
          <p:nvGrpSpPr>
            <p:cNvPr id="1002" name="그룹 1002"/>
            <p:cNvGrpSpPr/>
            <p:nvPr/>
          </p:nvGrpSpPr>
          <p:grpSpPr>
            <a:xfrm>
              <a:off x="10615874" y="2241270"/>
              <a:ext cx="1765079" cy="1790476"/>
              <a:chOff x="15923810" y="3361905"/>
              <a:chExt cx="2647619" cy="2685714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5923810" y="3361905"/>
                <a:ext cx="2647619" cy="2685714"/>
              </a:xfrm>
              <a:prstGeom prst="rect">
                <a:avLst/>
              </a:prstGeom>
            </p:spPr>
          </p:pic>
        </p:grpSp>
        <p:sp>
          <p:nvSpPr>
            <p:cNvPr id="13" name="Object 13"/>
            <p:cNvSpPr txBox="1"/>
            <p:nvPr/>
          </p:nvSpPr>
          <p:spPr>
            <a:xfrm>
              <a:off x="8691121" y="3528617"/>
              <a:ext cx="1710400" cy="9233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kern="0" spc="-67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"</a:t>
              </a:r>
              <a:r>
                <a:rPr lang="ko-KR" altLang="en-US" kern="0" spc="-67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 복지 정책에 대한 정보 접근성 부족</a:t>
              </a:r>
              <a:r>
                <a:rPr lang="en-US" kern="0" spc="-67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"</a:t>
              </a:r>
              <a:endParaRPr lang="en-US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14" name="Object 14"/>
            <p:cNvSpPr txBox="1"/>
            <p:nvPr/>
          </p:nvSpPr>
          <p:spPr>
            <a:xfrm>
              <a:off x="6661739" y="2210048"/>
              <a:ext cx="3891111" cy="7694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2000" kern="0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초고령화 사회 진입으로 인한 </a:t>
              </a:r>
              <a:endParaRPr lang="en-US" altLang="ko-KR" sz="2000" kern="0" dirty="0">
                <a:solidFill>
                  <a:srgbClr val="86878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algn="ctr"/>
              <a:r>
                <a:rPr lang="ko-KR" altLang="en-US" sz="2400" kern="0" dirty="0">
                  <a:solidFill>
                    <a:srgbClr val="DA0000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시니어 건강 문제에 관심 </a:t>
              </a:r>
            </a:p>
          </p:txBody>
        </p:sp>
        <p:sp>
          <p:nvSpPr>
            <p:cNvPr id="71" name="Object 14">
              <a:extLst>
                <a:ext uri="{FF2B5EF4-FFF2-40B4-BE49-F238E27FC236}">
                  <a16:creationId xmlns:a16="http://schemas.microsoft.com/office/drawing/2014/main" id="{AC6C094C-65DA-7B43-B573-5624B2304C6A}"/>
                </a:ext>
              </a:extLst>
            </p:cNvPr>
            <p:cNvSpPr txBox="1"/>
            <p:nvPr/>
          </p:nvSpPr>
          <p:spPr>
            <a:xfrm>
              <a:off x="6855097" y="5364139"/>
              <a:ext cx="3493036" cy="8309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이번 프로젝트에서 기대 수명 예측 및 제공</a:t>
              </a:r>
              <a:endParaRPr lang="en-US" altLang="ko-KR" sz="1600" kern="0" spc="-133" dirty="0">
                <a:solidFill>
                  <a:srgbClr val="86878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algn="ctr"/>
              <a:r>
                <a:rPr lang="ko-KR" altLang="en-US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지역별 </a:t>
              </a:r>
              <a:r>
                <a:rPr lang="ko-KR" altLang="en-US" sz="1600" kern="0" spc="-133" dirty="0" err="1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시니어층의</a:t>
              </a:r>
              <a:r>
                <a:rPr lang="ko-KR" altLang="en-US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건강 정보</a:t>
              </a:r>
              <a:r>
                <a:rPr lang="en-US" altLang="ko-KR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</a:t>
              </a:r>
              <a:r>
                <a:rPr lang="ko-KR" altLang="en-US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노인복지 정책정보 제공</a:t>
              </a:r>
              <a:endParaRPr lang="ko-KR" altLang="en-US" kern="0" spc="-133" dirty="0">
                <a:solidFill>
                  <a:srgbClr val="DA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CD1DF0EE-88A3-1940-BEE8-D637D3F6CC42}"/>
              </a:ext>
            </a:extLst>
          </p:cNvPr>
          <p:cNvSpPr/>
          <p:nvPr/>
        </p:nvSpPr>
        <p:spPr>
          <a:xfrm>
            <a:off x="877909" y="1425300"/>
            <a:ext cx="5044377" cy="49371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6532A6B-263E-BE4D-99FE-EC3EEA4E5BDE}"/>
              </a:ext>
            </a:extLst>
          </p:cNvPr>
          <p:cNvGrpSpPr/>
          <p:nvPr/>
        </p:nvGrpSpPr>
        <p:grpSpPr>
          <a:xfrm>
            <a:off x="998093" y="4242778"/>
            <a:ext cx="4819539" cy="1965756"/>
            <a:chOff x="1031045" y="4135202"/>
            <a:chExt cx="4819539" cy="1965756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3C06B4C0-5846-214A-AF82-B1544E395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54901" y="4190188"/>
              <a:ext cx="4707400" cy="1868401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D2FADBB-5A02-3149-BB09-6D15EF6F1636}"/>
                </a:ext>
              </a:extLst>
            </p:cNvPr>
            <p:cNvSpPr txBox="1"/>
            <p:nvPr/>
          </p:nvSpPr>
          <p:spPr>
            <a:xfrm>
              <a:off x="1316787" y="4135202"/>
              <a:ext cx="114646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노인일자리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27.2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AA582EC-64DE-7A44-B9DB-C07C37BAFE97}"/>
                </a:ext>
              </a:extLst>
            </p:cNvPr>
            <p:cNvSpPr txBox="1"/>
            <p:nvPr/>
          </p:nvSpPr>
          <p:spPr>
            <a:xfrm>
              <a:off x="1228757" y="4380278"/>
              <a:ext cx="11047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생계비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지원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3.4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573B8F1-0D28-5142-8263-DBD865210A9A}"/>
                </a:ext>
              </a:extLst>
            </p:cNvPr>
            <p:cNvSpPr txBox="1"/>
            <p:nvPr/>
          </p:nvSpPr>
          <p:spPr>
            <a:xfrm>
              <a:off x="1187567" y="4625354"/>
              <a:ext cx="94769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자활근로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2.6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E737199-8B6A-5842-81D7-C3524E4C2631}"/>
                </a:ext>
              </a:extLst>
            </p:cNvPr>
            <p:cNvSpPr txBox="1"/>
            <p:nvPr/>
          </p:nvSpPr>
          <p:spPr>
            <a:xfrm>
              <a:off x="1096949" y="4870430"/>
              <a:ext cx="13356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영농도우미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지원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0.9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2E6A79F-71DE-C149-B941-E2CF953AAB3D}"/>
                </a:ext>
              </a:extLst>
            </p:cNvPr>
            <p:cNvSpPr txBox="1"/>
            <p:nvPr/>
          </p:nvSpPr>
          <p:spPr>
            <a:xfrm>
              <a:off x="1031045" y="5115505"/>
              <a:ext cx="15135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직업훈련</a:t>
              </a:r>
              <a:r>
                <a:rPr lang="en-US" altLang="ko-Kore-KR" sz="8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8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취업 상담 및 알선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0.4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ADE7059-CCCF-CE42-853D-234CBF41FE60}"/>
                </a:ext>
              </a:extLst>
            </p:cNvPr>
            <p:cNvSpPr txBox="1"/>
            <p:nvPr/>
          </p:nvSpPr>
          <p:spPr>
            <a:xfrm>
              <a:off x="2794895" y="4135202"/>
              <a:ext cx="12875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만성질환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관리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41.5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C988EC-C8DF-0B4A-A649-50ECEA396633}"/>
                </a:ext>
              </a:extLst>
            </p:cNvPr>
            <p:cNvSpPr txBox="1"/>
            <p:nvPr/>
          </p:nvSpPr>
          <p:spPr>
            <a:xfrm>
              <a:off x="2733662" y="4376453"/>
              <a:ext cx="132600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치매진단</a:t>
              </a:r>
              <a:r>
                <a:rPr lang="en-US" altLang="ko-Kore-KR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예방</a:t>
              </a:r>
              <a:r>
                <a:rPr lang="en-US" altLang="ko-Kore-KR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치료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2C14EFC-C7C4-A04B-9D0B-C550830FB288}"/>
                </a:ext>
              </a:extLst>
            </p:cNvPr>
            <p:cNvSpPr txBox="1"/>
            <p:nvPr/>
          </p:nvSpPr>
          <p:spPr>
            <a:xfrm>
              <a:off x="2728126" y="4617704"/>
              <a:ext cx="13404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의치</a:t>
              </a:r>
              <a:r>
                <a:rPr lang="en-US" altLang="ko-Kore-KR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임플란트</a:t>
              </a:r>
              <a:r>
                <a:rPr lang="ko-KR" altLang="en-US" sz="1000" dirty="0">
                  <a:solidFill>
                    <a:srgbClr val="44444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지원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48F403E-FA93-2841-AC49-1C56C014F47A}"/>
                </a:ext>
              </a:extLst>
            </p:cNvPr>
            <p:cNvSpPr txBox="1"/>
            <p:nvPr/>
          </p:nvSpPr>
          <p:spPr>
            <a:xfrm>
              <a:off x="2834839" y="4858955"/>
              <a:ext cx="12410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암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검진</a:t>
              </a:r>
              <a:r>
                <a:rPr lang="en-US" altLang="ko-Kore-KR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개안수술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4.3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EB001B0-71D2-8C4A-828F-A55211E2EB25}"/>
                </a:ext>
              </a:extLst>
            </p:cNvPr>
            <p:cNvSpPr txBox="1"/>
            <p:nvPr/>
          </p:nvSpPr>
          <p:spPr>
            <a:xfrm>
              <a:off x="2777174" y="5100206"/>
              <a:ext cx="11817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농업인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</a:t>
              </a:r>
              <a:r>
                <a:rPr kumimoji="1" lang="ko-KR" altLang="en-US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행복버스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1.3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8844B45-08F9-7A4A-B409-BCD262554723}"/>
                </a:ext>
              </a:extLst>
            </p:cNvPr>
            <p:cNvSpPr txBox="1"/>
            <p:nvPr/>
          </p:nvSpPr>
          <p:spPr>
            <a:xfrm>
              <a:off x="2760698" y="5341457"/>
              <a:ext cx="11544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노인돌봄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서비스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50CE447-DBC6-034D-BE4B-2D9B111A277F}"/>
                </a:ext>
              </a:extLst>
            </p:cNvPr>
            <p:cNvSpPr txBox="1"/>
            <p:nvPr/>
          </p:nvSpPr>
          <p:spPr>
            <a:xfrm>
              <a:off x="2760698" y="5582708"/>
              <a:ext cx="105509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가정방문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간호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E8D1D67-CC5B-BE4F-955A-1E472D5FD2E5}"/>
                </a:ext>
              </a:extLst>
            </p:cNvPr>
            <p:cNvSpPr txBox="1"/>
            <p:nvPr/>
          </p:nvSpPr>
          <p:spPr>
            <a:xfrm>
              <a:off x="2752460" y="5823959"/>
              <a:ext cx="1197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병원동행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서비스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0.7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703CD91-C709-DF49-B335-E94B7A5930F0}"/>
                </a:ext>
              </a:extLst>
            </p:cNvPr>
            <p:cNvSpPr txBox="1"/>
            <p:nvPr/>
          </p:nvSpPr>
          <p:spPr>
            <a:xfrm>
              <a:off x="4351579" y="4135202"/>
              <a:ext cx="14350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경로당</a:t>
              </a:r>
              <a:r>
                <a:rPr lang="en-US" altLang="ko-Kore-KR" sz="105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노인회관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69.3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46AF3CD-EC15-E941-89ED-FD88269454BD}"/>
                </a:ext>
              </a:extLst>
            </p:cNvPr>
            <p:cNvSpPr txBox="1"/>
            <p:nvPr/>
          </p:nvSpPr>
          <p:spPr>
            <a:xfrm>
              <a:off x="4765030" y="4376453"/>
              <a:ext cx="1085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무료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급식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44.9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DFD4D99-C48C-BE41-B9C6-3CCAC2F22502}"/>
                </a:ext>
              </a:extLst>
            </p:cNvPr>
            <p:cNvSpPr txBox="1"/>
            <p:nvPr/>
          </p:nvSpPr>
          <p:spPr>
            <a:xfrm>
              <a:off x="4334505" y="4617704"/>
              <a:ext cx="1494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u="none" strike="noStrike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종합사회</a:t>
              </a:r>
              <a:r>
                <a:rPr lang="en-US" altLang="ko-Kore-KR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900" dirty="0">
                  <a:solidFill>
                    <a:srgbClr val="44444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노인복지관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30.7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4E6AF22-760B-7344-814E-DA618189C540}"/>
                </a:ext>
              </a:extLst>
            </p:cNvPr>
            <p:cNvSpPr txBox="1"/>
            <p:nvPr/>
          </p:nvSpPr>
          <p:spPr>
            <a:xfrm>
              <a:off x="4358838" y="4858955"/>
              <a:ext cx="14093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농번기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마을 </a:t>
              </a:r>
              <a:r>
                <a:rPr kumimoji="1" lang="ko-KR" altLang="en-US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공동급식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9.1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6053E1A-893F-794E-8CB8-08CAC970D13E}"/>
                </a:ext>
              </a:extLst>
            </p:cNvPr>
            <p:cNvSpPr txBox="1"/>
            <p:nvPr/>
          </p:nvSpPr>
          <p:spPr>
            <a:xfrm>
              <a:off x="4383553" y="5100206"/>
              <a:ext cx="123944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도시락</a:t>
              </a:r>
              <a:r>
                <a:rPr lang="en-US" altLang="ko-Kore-KR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반찬</a:t>
              </a:r>
              <a:r>
                <a:rPr lang="ko-KR" altLang="en-US" sz="900" dirty="0">
                  <a:solidFill>
                    <a:srgbClr val="44444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배달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5F44E0A1-BB58-9342-8428-2DACD2895631}"/>
                </a:ext>
              </a:extLst>
            </p:cNvPr>
            <p:cNvSpPr txBox="1"/>
            <p:nvPr/>
          </p:nvSpPr>
          <p:spPr>
            <a:xfrm>
              <a:off x="4367077" y="5341457"/>
              <a:ext cx="109677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공동생활 홈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2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B164561-CB5B-414C-84E5-0873126D2F47}"/>
                </a:ext>
              </a:extLst>
            </p:cNvPr>
            <p:cNvSpPr txBox="1"/>
            <p:nvPr/>
          </p:nvSpPr>
          <p:spPr>
            <a:xfrm>
              <a:off x="4367077" y="5582708"/>
              <a:ext cx="12105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주택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관련 서비스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5C1E255-EC6E-E947-A700-D7FA8807066C}"/>
                </a:ext>
              </a:extLst>
            </p:cNvPr>
            <p:cNvSpPr txBox="1"/>
            <p:nvPr/>
          </p:nvSpPr>
          <p:spPr>
            <a:xfrm>
              <a:off x="4358839" y="5823959"/>
              <a:ext cx="85151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물품지원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1.5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B14FAFA2-5787-A64D-B94B-92CFDDA0AEDF}"/>
              </a:ext>
            </a:extLst>
          </p:cNvPr>
          <p:cNvGrpSpPr/>
          <p:nvPr/>
        </p:nvGrpSpPr>
        <p:grpSpPr>
          <a:xfrm>
            <a:off x="1021949" y="3965349"/>
            <a:ext cx="1432716" cy="261610"/>
            <a:chOff x="1054901" y="3853055"/>
            <a:chExt cx="1432716" cy="261610"/>
          </a:xfrm>
        </p:grpSpPr>
        <p:sp>
          <p:nvSpPr>
            <p:cNvPr id="30" name="모서리가 둥근 직사각형 29">
              <a:extLst>
                <a:ext uri="{FF2B5EF4-FFF2-40B4-BE49-F238E27FC236}">
                  <a16:creationId xmlns:a16="http://schemas.microsoft.com/office/drawing/2014/main" id="{82D7C9A3-47C6-0748-BCF9-CFE68EA4CD4E}"/>
                </a:ext>
              </a:extLst>
            </p:cNvPr>
            <p:cNvSpPr/>
            <p:nvPr/>
          </p:nvSpPr>
          <p:spPr>
            <a:xfrm>
              <a:off x="1054901" y="3885054"/>
              <a:ext cx="1432716" cy="207779"/>
            </a:xfrm>
            <a:prstGeom prst="roundRect">
              <a:avLst/>
            </a:prstGeom>
            <a:solidFill>
              <a:srgbClr val="00A0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042F678-4F0F-9748-8464-57794D0A5375}"/>
                </a:ext>
              </a:extLst>
            </p:cNvPr>
            <p:cNvSpPr txBox="1"/>
            <p:nvPr/>
          </p:nvSpPr>
          <p:spPr>
            <a:xfrm>
              <a:off x="1054901" y="3853055"/>
              <a:ext cx="1432716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ore-KR" altLang="en-US" sz="1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소득</a:t>
              </a:r>
              <a:r>
                <a:rPr lang="en-US" altLang="ko-Kore-KR" sz="1100" u="none" strike="noStrike" dirty="0">
                  <a:solidFill>
                    <a:schemeClr val="bg1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kumimoji="1" lang="ko-KR" altLang="en-US" sz="1100" u="none" strike="noStrike" dirty="0">
                  <a:solidFill>
                    <a:schemeClr val="bg1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경제활동 관련</a:t>
              </a:r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D7375B2C-C449-A441-9FC7-84BDD4D3EFA6}"/>
              </a:ext>
            </a:extLst>
          </p:cNvPr>
          <p:cNvGrpSpPr/>
          <p:nvPr/>
        </p:nvGrpSpPr>
        <p:grpSpPr>
          <a:xfrm>
            <a:off x="2702468" y="3965349"/>
            <a:ext cx="1432716" cy="261610"/>
            <a:chOff x="2735420" y="3853055"/>
            <a:chExt cx="1432716" cy="261610"/>
          </a:xfrm>
        </p:grpSpPr>
        <p:sp>
          <p:nvSpPr>
            <p:cNvPr id="59" name="모서리가 둥근 직사각형 58">
              <a:extLst>
                <a:ext uri="{FF2B5EF4-FFF2-40B4-BE49-F238E27FC236}">
                  <a16:creationId xmlns:a16="http://schemas.microsoft.com/office/drawing/2014/main" id="{E94F3A63-E4B5-F94F-A330-F0A585320D81}"/>
                </a:ext>
              </a:extLst>
            </p:cNvPr>
            <p:cNvSpPr/>
            <p:nvPr/>
          </p:nvSpPr>
          <p:spPr>
            <a:xfrm>
              <a:off x="2735420" y="3885054"/>
              <a:ext cx="1432716" cy="207779"/>
            </a:xfrm>
            <a:prstGeom prst="roundRect">
              <a:avLst/>
            </a:prstGeom>
            <a:solidFill>
              <a:srgbClr val="0076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E68BB09-ED11-9542-AD7D-F57624941642}"/>
                </a:ext>
              </a:extLst>
            </p:cNvPr>
            <p:cNvSpPr txBox="1"/>
            <p:nvPr/>
          </p:nvSpPr>
          <p:spPr>
            <a:xfrm>
              <a:off x="2735420" y="3853055"/>
              <a:ext cx="1432716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보건의료 관련</a:t>
              </a:r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D71200C9-4350-5646-8B61-94AF229F2A60}"/>
              </a:ext>
            </a:extLst>
          </p:cNvPr>
          <p:cNvGrpSpPr/>
          <p:nvPr/>
        </p:nvGrpSpPr>
        <p:grpSpPr>
          <a:xfrm>
            <a:off x="4317084" y="3965349"/>
            <a:ext cx="1432716" cy="261610"/>
            <a:chOff x="4350036" y="3853055"/>
            <a:chExt cx="1432716" cy="261610"/>
          </a:xfrm>
        </p:grpSpPr>
        <p:sp>
          <p:nvSpPr>
            <p:cNvPr id="61" name="모서리가 둥근 직사각형 60">
              <a:extLst>
                <a:ext uri="{FF2B5EF4-FFF2-40B4-BE49-F238E27FC236}">
                  <a16:creationId xmlns:a16="http://schemas.microsoft.com/office/drawing/2014/main" id="{9448ED65-4EB0-C745-9BA0-F32E8D53406A}"/>
                </a:ext>
              </a:extLst>
            </p:cNvPr>
            <p:cNvSpPr/>
            <p:nvPr/>
          </p:nvSpPr>
          <p:spPr>
            <a:xfrm>
              <a:off x="4350036" y="3885054"/>
              <a:ext cx="1432716" cy="207779"/>
            </a:xfrm>
            <a:prstGeom prst="roundRect">
              <a:avLst/>
            </a:prstGeom>
            <a:solidFill>
              <a:srgbClr val="964F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AEB964E-A15D-4E41-80B8-CA56A11851A5}"/>
                </a:ext>
              </a:extLst>
            </p:cNvPr>
            <p:cNvSpPr txBox="1"/>
            <p:nvPr/>
          </p:nvSpPr>
          <p:spPr>
            <a:xfrm>
              <a:off x="4350036" y="3853055"/>
              <a:ext cx="1432716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의식주 </a:t>
              </a:r>
              <a:r>
                <a:rPr kumimoji="1" lang="ko-KR" altLang="en-US" sz="1100" u="none" strike="noStrike" dirty="0">
                  <a:solidFill>
                    <a:schemeClr val="bg1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관련</a:t>
              </a:r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66" name="Object 14">
            <a:extLst>
              <a:ext uri="{FF2B5EF4-FFF2-40B4-BE49-F238E27FC236}">
                <a16:creationId xmlns:a16="http://schemas.microsoft.com/office/drawing/2014/main" id="{99F0D2CA-C234-E944-BEF2-EEE549CC1EBA}"/>
              </a:ext>
            </a:extLst>
          </p:cNvPr>
          <p:cNvSpPr txBox="1"/>
          <p:nvPr/>
        </p:nvSpPr>
        <p:spPr>
          <a:xfrm>
            <a:off x="1309358" y="3551138"/>
            <a:ext cx="3954135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600" kern="0" spc="-133" dirty="0" err="1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농촌노인</a:t>
            </a:r>
            <a:r>
              <a:rPr lang="ko-KR" altLang="en-US" sz="16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사회서비스 이용경험</a:t>
            </a:r>
            <a:r>
              <a:rPr lang="ko-KR" altLang="en-US" sz="1600" b="1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(</a:t>
            </a:r>
            <a:r>
              <a:rPr lang="ko-KR" altLang="en-US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단위  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:</a:t>
            </a:r>
            <a:r>
              <a:rPr lang="ko-KR" altLang="en-US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 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%)</a:t>
            </a:r>
            <a:endParaRPr lang="ko-KR" altLang="en-US" sz="1600" kern="0" spc="-133" dirty="0">
              <a:solidFill>
                <a:srgbClr val="868787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sp>
        <p:nvSpPr>
          <p:cNvPr id="67" name="Object 14">
            <a:extLst>
              <a:ext uri="{FF2B5EF4-FFF2-40B4-BE49-F238E27FC236}">
                <a16:creationId xmlns:a16="http://schemas.microsoft.com/office/drawing/2014/main" id="{C5A9E010-C122-C648-B4D8-4408C7F30D45}"/>
              </a:ext>
            </a:extLst>
          </p:cNvPr>
          <p:cNvSpPr txBox="1"/>
          <p:nvPr/>
        </p:nvSpPr>
        <p:spPr>
          <a:xfrm>
            <a:off x="1309358" y="1612304"/>
            <a:ext cx="4230546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6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노후에 가장 문제가 될 것으로 인식되는 것은</a:t>
            </a:r>
            <a:r>
              <a:rPr lang="en-US" altLang="ko-KR" sz="16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?</a:t>
            </a:r>
            <a:r>
              <a:rPr lang="ko-KR" altLang="en-US" sz="1600" b="1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(</a:t>
            </a:r>
            <a:r>
              <a:rPr lang="ko-KR" altLang="en-US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단위  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:</a:t>
            </a:r>
            <a:r>
              <a:rPr lang="ko-KR" altLang="en-US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 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%)</a:t>
            </a:r>
            <a:endParaRPr lang="ko-KR" altLang="en-US" sz="1600" kern="0" spc="-133" dirty="0">
              <a:solidFill>
                <a:srgbClr val="868787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E2A4E25-51E8-3C45-BA69-96DB1DF8A3E3}"/>
              </a:ext>
            </a:extLst>
          </p:cNvPr>
          <p:cNvGrpSpPr/>
          <p:nvPr/>
        </p:nvGrpSpPr>
        <p:grpSpPr>
          <a:xfrm>
            <a:off x="1074753" y="2064760"/>
            <a:ext cx="4636137" cy="1249505"/>
            <a:chOff x="1148895" y="2064760"/>
            <a:chExt cx="4636137" cy="1249505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0B513FE-472C-6C47-92B3-77B8ECEEE3F4}"/>
                </a:ext>
              </a:extLst>
            </p:cNvPr>
            <p:cNvGrpSpPr/>
            <p:nvPr/>
          </p:nvGrpSpPr>
          <p:grpSpPr>
            <a:xfrm>
              <a:off x="1152850" y="2119561"/>
              <a:ext cx="4632182" cy="1142116"/>
              <a:chOff x="235335" y="2064317"/>
              <a:chExt cx="7468737" cy="1841501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F500DF62-9F0F-294B-94F3-CEB0ED6A4A5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5335" y="2064317"/>
                <a:ext cx="2476500" cy="1841499"/>
              </a:xfrm>
              <a:prstGeom prst="rect">
                <a:avLst/>
              </a:prstGeom>
            </p:spPr>
          </p:pic>
          <p:pic>
            <p:nvPicPr>
              <p:cNvPr id="4" name="그림 3">
                <a:extLst>
                  <a:ext uri="{FF2B5EF4-FFF2-40B4-BE49-F238E27FC236}">
                    <a16:creationId xmlns:a16="http://schemas.microsoft.com/office/drawing/2014/main" id="{F4FB13FC-BB57-5C48-AB28-EB5FCC3F1E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529071" y="2064317"/>
                <a:ext cx="3175001" cy="1841501"/>
              </a:xfrm>
              <a:prstGeom prst="rect">
                <a:avLst/>
              </a:prstGeom>
            </p:spPr>
          </p:pic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D4872CB-20FB-1747-8946-22B99A80F0F9}"/>
                </a:ext>
              </a:extLst>
            </p:cNvPr>
            <p:cNvSpPr txBox="1"/>
            <p:nvPr/>
          </p:nvSpPr>
          <p:spPr>
            <a:xfrm>
              <a:off x="2148705" y="3037266"/>
              <a:ext cx="4171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18E76FA-00DA-E54B-9D14-20D8BAFED5C0}"/>
                </a:ext>
              </a:extLst>
            </p:cNvPr>
            <p:cNvSpPr txBox="1"/>
            <p:nvPr/>
          </p:nvSpPr>
          <p:spPr>
            <a:xfrm>
              <a:off x="2165954" y="2714017"/>
              <a:ext cx="3914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406FE5E-25D8-8A46-B2BC-A0218DD85DD9}"/>
                </a:ext>
              </a:extLst>
            </p:cNvPr>
            <p:cNvSpPr txBox="1"/>
            <p:nvPr/>
          </p:nvSpPr>
          <p:spPr>
            <a:xfrm>
              <a:off x="1330326" y="2390769"/>
              <a:ext cx="4812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31.2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A1398A0-1254-FE45-B9D4-FA549F5D3197}"/>
                </a:ext>
              </a:extLst>
            </p:cNvPr>
            <p:cNvSpPr txBox="1"/>
            <p:nvPr/>
          </p:nvSpPr>
          <p:spPr>
            <a:xfrm>
              <a:off x="1148895" y="2067521"/>
              <a:ext cx="47320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57.1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D6B67FC-2287-1F4B-9420-1EE4BB106D70}"/>
                </a:ext>
              </a:extLst>
            </p:cNvPr>
            <p:cNvSpPr txBox="1"/>
            <p:nvPr/>
          </p:nvSpPr>
          <p:spPr>
            <a:xfrm>
              <a:off x="5396399" y="2067521"/>
              <a:ext cx="3674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73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C7EFD791-E31B-4F48-B21D-927947F1EDA4}"/>
                </a:ext>
              </a:extLst>
            </p:cNvPr>
            <p:cNvSpPr txBox="1"/>
            <p:nvPr/>
          </p:nvSpPr>
          <p:spPr>
            <a:xfrm>
              <a:off x="4289290" y="2390769"/>
              <a:ext cx="47641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17.6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789B310-84B9-5E42-B02C-B9D30E643193}"/>
                </a:ext>
              </a:extLst>
            </p:cNvPr>
            <p:cNvSpPr txBox="1"/>
            <p:nvPr/>
          </p:nvSpPr>
          <p:spPr>
            <a:xfrm>
              <a:off x="4039596" y="2714017"/>
              <a:ext cx="3882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8.1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E993F3F-660F-1C4D-AEDA-74843317477E}"/>
                </a:ext>
              </a:extLst>
            </p:cNvPr>
            <p:cNvSpPr txBox="1"/>
            <p:nvPr/>
          </p:nvSpPr>
          <p:spPr>
            <a:xfrm>
              <a:off x="3855712" y="3037266"/>
              <a:ext cx="3914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1.4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890D8D5-FEB0-D54B-964B-2A5A903BA91B}"/>
                </a:ext>
              </a:extLst>
            </p:cNvPr>
            <p:cNvSpPr txBox="1"/>
            <p:nvPr/>
          </p:nvSpPr>
          <p:spPr>
            <a:xfrm>
              <a:off x="2524500" y="2064760"/>
              <a:ext cx="1432716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0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건강관련 문제</a:t>
              </a:r>
              <a:endParaRPr kumimoji="1" lang="ko-Kore-KR" altLang="en-US" sz="10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A8F7B9B7-FBBA-5F48-897B-42BD8FE9AB8C}"/>
                </a:ext>
              </a:extLst>
            </p:cNvPr>
            <p:cNvSpPr txBox="1"/>
            <p:nvPr/>
          </p:nvSpPr>
          <p:spPr>
            <a:xfrm>
              <a:off x="2524500" y="2401405"/>
              <a:ext cx="1432716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0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경제적 문제</a:t>
              </a:r>
              <a:endParaRPr kumimoji="1" lang="ko-Kore-KR" altLang="en-US" sz="10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394EDC24-24FB-3241-BB2C-DCB19ED84F73}"/>
                </a:ext>
              </a:extLst>
            </p:cNvPr>
            <p:cNvSpPr txBox="1"/>
            <p:nvPr/>
          </p:nvSpPr>
          <p:spPr>
            <a:xfrm>
              <a:off x="2524500" y="2668090"/>
              <a:ext cx="143271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사회로 </a:t>
              </a:r>
              <a:r>
                <a:rPr kumimoji="1" lang="ko-KR" altLang="en-US" sz="900" dirty="0" err="1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부터</a:t>
              </a:r>
              <a:endParaRPr kumimoji="1" lang="en-US" altLang="ko-KR" sz="9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  <a:p>
              <a:pPr algn="ctr"/>
              <a:r>
                <a:rPr kumimoji="1"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소외</a:t>
              </a:r>
              <a:r>
                <a:rPr lang="en-US" altLang="ko-Kore-KR" sz="900" u="none" strike="noStrike" dirty="0">
                  <a:solidFill>
                    <a:srgbClr val="1E1E1C"/>
                  </a:solidFill>
                  <a:effectLst/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·</a:t>
              </a:r>
              <a:r>
                <a:rPr lang="ko-KR" altLang="en-US" sz="900" u="none" strike="noStrike" dirty="0">
                  <a:solidFill>
                    <a:srgbClr val="1E1E1C"/>
                  </a:solidFill>
                  <a:effectLst/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고립 문제</a:t>
              </a:r>
              <a:endParaRPr kumimoji="1" lang="ko-Kore-KR" altLang="en-US" sz="9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94B92C98-D88B-0144-ADD9-F29E18784413}"/>
                </a:ext>
              </a:extLst>
            </p:cNvPr>
            <p:cNvSpPr txBox="1"/>
            <p:nvPr/>
          </p:nvSpPr>
          <p:spPr>
            <a:xfrm>
              <a:off x="2524500" y="3056498"/>
              <a:ext cx="1432716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기타</a:t>
              </a:r>
              <a:r>
                <a:rPr kumimoji="1" lang="en-US" altLang="ko-KR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(</a:t>
              </a:r>
              <a:r>
                <a:rPr kumimoji="1"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취미</a:t>
              </a:r>
              <a:r>
                <a:rPr lang="en-US" altLang="ko-Kore-KR" sz="900" u="none" strike="noStrike" dirty="0">
                  <a:solidFill>
                    <a:srgbClr val="1E1E1C"/>
                  </a:solidFill>
                  <a:effectLst/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·</a:t>
              </a:r>
              <a:r>
                <a:rPr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여가 활동</a:t>
              </a:r>
              <a:r>
                <a:rPr lang="en-US" altLang="ko-KR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)</a:t>
              </a:r>
              <a:endParaRPr kumimoji="1" lang="ko-Kore-KR" altLang="en-US" sz="9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8727B9E-8A45-984D-B572-05FDA6D4571F}"/>
              </a:ext>
            </a:extLst>
          </p:cNvPr>
          <p:cNvSpPr txBox="1"/>
          <p:nvPr/>
        </p:nvSpPr>
        <p:spPr>
          <a:xfrm>
            <a:off x="1002184" y="5947227"/>
            <a:ext cx="15215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자료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ko-KR" altLang="en-US" sz="600" u="none" strike="noStrike" dirty="0" err="1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농경연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만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65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세 이상 </a:t>
            </a:r>
            <a:r>
              <a:rPr lang="ko-KR" altLang="en-US" sz="600" u="none" strike="noStrike" dirty="0" err="1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농촌노인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537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명 </a:t>
            </a:r>
            <a:endParaRPr lang="en-US" altLang="ko-KR" sz="600" u="none" strike="noStrike" dirty="0">
              <a:solidFill>
                <a:srgbClr val="222222"/>
              </a:solidFill>
              <a:effectLst/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(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농업인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272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명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비농업인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265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명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) 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설문조사</a:t>
            </a:r>
            <a:endParaRPr lang="ko-KR" altLang="en-US" sz="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65A896F-CDAF-FB44-A5CA-9B88D22BA0E2}"/>
              </a:ext>
            </a:extLst>
          </p:cNvPr>
          <p:cNvSpPr txBox="1"/>
          <p:nvPr/>
        </p:nvSpPr>
        <p:spPr>
          <a:xfrm>
            <a:off x="0" y="6595245"/>
            <a:ext cx="689804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출처 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가난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·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질병 시달리는 </a:t>
            </a:r>
            <a:r>
              <a:rPr lang="ko-KR" altLang="en-US" sz="900" u="none" strike="noStrike" dirty="0" err="1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농촌노인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사회보장 혜택 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'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사각지대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한국농어민신문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https://</a:t>
            </a:r>
            <a:r>
              <a:rPr lang="en-US" altLang="ko-KR" sz="90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www.agrinet.co.kr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/news/</a:t>
            </a:r>
            <a:r>
              <a:rPr lang="en-US" altLang="ko-KR" sz="90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articleView.html?idxno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=176319</a:t>
            </a:r>
            <a:endParaRPr lang="ko-KR" altLang="en-US" sz="90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A885328-4E3A-6C4A-B3AE-38EF91D0833A}"/>
              </a:ext>
            </a:extLst>
          </p:cNvPr>
          <p:cNvSpPr txBox="1"/>
          <p:nvPr/>
        </p:nvSpPr>
        <p:spPr>
          <a:xfrm>
            <a:off x="0" y="6375326"/>
            <a:ext cx="524053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출처 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개원의 </a:t>
            </a:r>
            <a:r>
              <a:rPr lang="ko-KR" altLang="en-US" sz="900" u="none" strike="noStrike" dirty="0" err="1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노후걱정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1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순위 ‘건강’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900" u="none" strike="noStrike" dirty="0" err="1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치의신보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https://</a:t>
            </a:r>
            <a:r>
              <a:rPr lang="en-US" altLang="ko-KR" sz="90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www.dailydental.co.kr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/news/</a:t>
            </a:r>
            <a:r>
              <a:rPr lang="en-US" altLang="ko-KR" sz="90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article.html?no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=85223</a:t>
            </a:r>
            <a:endParaRPr lang="ko-KR" altLang="en-US" sz="90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77" name="직선 연결선[R] 76">
            <a:extLst>
              <a:ext uri="{FF2B5EF4-FFF2-40B4-BE49-F238E27FC236}">
                <a16:creationId xmlns:a16="http://schemas.microsoft.com/office/drawing/2014/main" id="{C322E325-D0A9-B84F-81B1-50C7E9F8FA1D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DAE8417A-4021-1748-AB69-86558277CE5B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5431" y="2681281"/>
            <a:ext cx="706872" cy="718395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A9BEEDE-146B-0042-9BEE-3737AC6FB3EB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69048" y="2692987"/>
            <a:ext cx="703166" cy="706689"/>
          </a:xfrm>
          <a:prstGeom prst="rect">
            <a:avLst/>
          </a:prstGeom>
        </p:spPr>
      </p:pic>
      <p:sp>
        <p:nvSpPr>
          <p:cNvPr id="20" name="Object 2">
            <a:extLst>
              <a:ext uri="{FF2B5EF4-FFF2-40B4-BE49-F238E27FC236}">
                <a16:creationId xmlns:a16="http://schemas.microsoft.com/office/drawing/2014/main" id="{3B572D8E-C9EE-F19B-9F80-BF83D2AE9AFB}"/>
              </a:ext>
            </a:extLst>
          </p:cNvPr>
          <p:cNvSpPr txBox="1"/>
          <p:nvPr/>
        </p:nvSpPr>
        <p:spPr>
          <a:xfrm>
            <a:off x="742857" y="477749"/>
            <a:ext cx="7009524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rgbClr val="FFFFFF"/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기획의도</a:t>
            </a:r>
          </a:p>
        </p:txBody>
      </p:sp>
    </p:spTree>
    <p:extLst>
      <p:ext uri="{BB962C8B-B14F-4D97-AF65-F5344CB8AC3E}">
        <p14:creationId xmlns:p14="http://schemas.microsoft.com/office/powerpoint/2010/main" val="3064040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1A9076ED-D47A-884A-B2CC-A33B0145D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33621175-052E-6E4E-BDAF-A426A1EF7E13}"/>
              </a:ext>
            </a:extLst>
          </p:cNvPr>
          <p:cNvGrpSpPr/>
          <p:nvPr/>
        </p:nvGrpSpPr>
        <p:grpSpPr>
          <a:xfrm>
            <a:off x="1041161" y="1684334"/>
            <a:ext cx="10036654" cy="4543142"/>
            <a:chOff x="334364" y="1511371"/>
            <a:chExt cx="11505730" cy="520813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631552C-E46F-644E-83D7-AA2F87DD06E4}"/>
                </a:ext>
              </a:extLst>
            </p:cNvPr>
            <p:cNvSpPr/>
            <p:nvPr/>
          </p:nvSpPr>
          <p:spPr>
            <a:xfrm>
              <a:off x="334364" y="2374157"/>
              <a:ext cx="3682533" cy="4345343"/>
            </a:xfrm>
            <a:prstGeom prst="rect">
              <a:avLst/>
            </a:prstGeom>
            <a:solidFill>
              <a:srgbClr val="37C5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3B7844D8-EA5A-9A40-A189-1D80175114EA}"/>
                </a:ext>
              </a:extLst>
            </p:cNvPr>
            <p:cNvSpPr/>
            <p:nvPr/>
          </p:nvSpPr>
          <p:spPr>
            <a:xfrm>
              <a:off x="4245964" y="2374154"/>
              <a:ext cx="3682533" cy="4345346"/>
            </a:xfrm>
            <a:prstGeom prst="rect">
              <a:avLst/>
            </a:prstGeom>
            <a:solidFill>
              <a:srgbClr val="37A4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18BCF3E7-392B-9F4C-9C34-50F88F694F8A}"/>
                </a:ext>
              </a:extLst>
            </p:cNvPr>
            <p:cNvSpPr/>
            <p:nvPr/>
          </p:nvSpPr>
          <p:spPr>
            <a:xfrm>
              <a:off x="8157561" y="2374154"/>
              <a:ext cx="3682533" cy="4345347"/>
            </a:xfrm>
            <a:prstGeom prst="rect">
              <a:avLst/>
            </a:prstGeom>
            <a:solidFill>
              <a:srgbClr val="4A96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B14D3216-C1C8-FE40-B54F-3A67B4174E3A}"/>
                </a:ext>
              </a:extLst>
            </p:cNvPr>
            <p:cNvGrpSpPr/>
            <p:nvPr/>
          </p:nvGrpSpPr>
          <p:grpSpPr>
            <a:xfrm>
              <a:off x="334364" y="1511371"/>
              <a:ext cx="11456317" cy="4683428"/>
              <a:chOff x="732946" y="3034105"/>
              <a:chExt cx="16839849" cy="6884264"/>
            </a:xfrm>
          </p:grpSpPr>
          <p:sp>
            <p:nvSpPr>
              <p:cNvPr id="21" name="Object 16">
                <a:extLst>
                  <a:ext uri="{FF2B5EF4-FFF2-40B4-BE49-F238E27FC236}">
                    <a16:creationId xmlns:a16="http://schemas.microsoft.com/office/drawing/2014/main" id="{F3DEF2DF-6221-2B4B-8D04-DBE1789A70A1}"/>
                  </a:ext>
                </a:extLst>
              </p:cNvPr>
              <p:cNvSpPr txBox="1"/>
              <p:nvPr/>
            </p:nvSpPr>
            <p:spPr>
              <a:xfrm>
                <a:off x="732946" y="3036863"/>
                <a:ext cx="1732968" cy="171146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6000" kern="0" spc="-400" dirty="0">
                    <a:solidFill>
                      <a:srgbClr val="37C5B4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01</a:t>
                </a:r>
                <a:endParaRPr lang="en-US" sz="6000" dirty="0">
                  <a:solidFill>
                    <a:srgbClr val="37C5B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2" name="Object 17">
                <a:extLst>
                  <a:ext uri="{FF2B5EF4-FFF2-40B4-BE49-F238E27FC236}">
                    <a16:creationId xmlns:a16="http://schemas.microsoft.com/office/drawing/2014/main" id="{E1E5D0FF-7EE1-7344-98CE-53F325676932}"/>
                  </a:ext>
                </a:extLst>
              </p:cNvPr>
              <p:cNvSpPr txBox="1"/>
              <p:nvPr/>
            </p:nvSpPr>
            <p:spPr>
              <a:xfrm>
                <a:off x="1164181" y="6700594"/>
                <a:ext cx="4585859" cy="140028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지역별 노인 건강 상태 </a:t>
                </a:r>
                <a:endParaRPr lang="en-US" altLang="ko-KR" sz="2400" kern="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  <a:p>
                <a:pPr algn="ctr"/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정보 제공 서비스</a:t>
                </a:r>
                <a:endParaRPr lang="en-US" sz="240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</p:txBody>
          </p:sp>
          <p:sp>
            <p:nvSpPr>
              <p:cNvPr id="23" name="Object 18">
                <a:extLst>
                  <a:ext uri="{FF2B5EF4-FFF2-40B4-BE49-F238E27FC236}">
                    <a16:creationId xmlns:a16="http://schemas.microsoft.com/office/drawing/2014/main" id="{D64A3AC1-0C5D-2444-8337-4C8A414CC3F4}"/>
                  </a:ext>
                </a:extLst>
              </p:cNvPr>
              <p:cNvSpPr txBox="1"/>
              <p:nvPr/>
            </p:nvSpPr>
            <p:spPr>
              <a:xfrm>
                <a:off x="1189580" y="8519111"/>
                <a:ext cx="4560456" cy="98539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marL="285750" indent="-285750" algn="just">
                  <a:buFont typeface="Courier New" panose="02070309020205020404" pitchFamily="49" charset="0"/>
                  <a:buChar char="o"/>
                </a:pP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지역별 </a:t>
                </a:r>
                <a:r>
                  <a:rPr lang="en-US" altLang="ko-KR" sz="1600" kern="0" spc="-100" dirty="0" smtClean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4</a:t>
                </a: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대 질병 발병률 </a:t>
                </a:r>
                <a:r>
                  <a:rPr lang="ko-KR" altLang="en-US" sz="1600" kern="0" spc="-100" dirty="0" smtClean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분석 </a:t>
                </a: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데이터 정보 제공</a:t>
                </a:r>
                <a:endParaRPr lang="en-US" sz="1600" kern="0" spc="-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4" name="Object 19">
                <a:extLst>
                  <a:ext uri="{FF2B5EF4-FFF2-40B4-BE49-F238E27FC236}">
                    <a16:creationId xmlns:a16="http://schemas.microsoft.com/office/drawing/2014/main" id="{6D23C392-5EE8-754F-802E-1F056A9D00BE}"/>
                  </a:ext>
                </a:extLst>
              </p:cNvPr>
              <p:cNvSpPr txBox="1"/>
              <p:nvPr/>
            </p:nvSpPr>
            <p:spPr>
              <a:xfrm>
                <a:off x="6483122" y="3034105"/>
                <a:ext cx="2069229" cy="171146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6000" kern="0" spc="-400" dirty="0">
                    <a:solidFill>
                      <a:srgbClr val="37A4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02</a:t>
                </a:r>
                <a:endParaRPr lang="en-US" sz="6000" dirty="0">
                  <a:solidFill>
                    <a:srgbClr val="37A4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6" name="Object 20">
                <a:extLst>
                  <a:ext uri="{FF2B5EF4-FFF2-40B4-BE49-F238E27FC236}">
                    <a16:creationId xmlns:a16="http://schemas.microsoft.com/office/drawing/2014/main" id="{59DCE2C0-3E18-B44D-A135-439101D35989}"/>
                  </a:ext>
                </a:extLst>
              </p:cNvPr>
              <p:cNvSpPr txBox="1"/>
              <p:nvPr/>
            </p:nvSpPr>
            <p:spPr>
              <a:xfrm>
                <a:off x="12233333" y="3034105"/>
                <a:ext cx="2168772" cy="171146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6000" kern="0" spc="-400" dirty="0">
                    <a:solidFill>
                      <a:srgbClr val="4A96D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03</a:t>
                </a:r>
                <a:endParaRPr lang="en-US" sz="6000" dirty="0">
                  <a:solidFill>
                    <a:srgbClr val="4A96D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7" name="Object 21">
                <a:extLst>
                  <a:ext uri="{FF2B5EF4-FFF2-40B4-BE49-F238E27FC236}">
                    <a16:creationId xmlns:a16="http://schemas.microsoft.com/office/drawing/2014/main" id="{05EBAA15-7706-0D40-881C-CC54143EE672}"/>
                  </a:ext>
                </a:extLst>
              </p:cNvPr>
              <p:cNvSpPr txBox="1"/>
              <p:nvPr/>
            </p:nvSpPr>
            <p:spPr>
              <a:xfrm>
                <a:off x="6748425" y="6700592"/>
                <a:ext cx="4956194" cy="140029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지역별 노인 기대 수명 </a:t>
                </a:r>
                <a:endParaRPr lang="en-US" altLang="ko-KR" sz="2400" kern="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  <a:p>
                <a:pPr algn="ctr"/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정보 제공 서비스</a:t>
                </a:r>
                <a:endParaRPr lang="en-US" sz="240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</p:txBody>
          </p:sp>
          <p:sp>
            <p:nvSpPr>
              <p:cNvPr id="28" name="Object 22">
                <a:extLst>
                  <a:ext uri="{FF2B5EF4-FFF2-40B4-BE49-F238E27FC236}">
                    <a16:creationId xmlns:a16="http://schemas.microsoft.com/office/drawing/2014/main" id="{E25600C0-ECA7-9148-83A9-B666F320A660}"/>
                  </a:ext>
                </a:extLst>
              </p:cNvPr>
              <p:cNvSpPr txBox="1"/>
              <p:nvPr/>
            </p:nvSpPr>
            <p:spPr>
              <a:xfrm>
                <a:off x="6905684" y="8519107"/>
                <a:ext cx="4507398" cy="9853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marL="285750" indent="-285750" algn="just">
                  <a:buFont typeface="Courier New" panose="02070309020205020404" pitchFamily="49" charset="0"/>
                  <a:buChar char="o"/>
                </a:pP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데이터를 기반으로 예측 후 기대 수명 정보 제공</a:t>
                </a:r>
                <a:endParaRPr lang="en-US" sz="1600" kern="0" spc="-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9" name="Object 23">
                <a:extLst>
                  <a:ext uri="{FF2B5EF4-FFF2-40B4-BE49-F238E27FC236}">
                    <a16:creationId xmlns:a16="http://schemas.microsoft.com/office/drawing/2014/main" id="{B3DCDB89-FF23-484F-9D98-D54A74756CA8}"/>
                  </a:ext>
                </a:extLst>
              </p:cNvPr>
              <p:cNvSpPr txBox="1"/>
              <p:nvPr/>
            </p:nvSpPr>
            <p:spPr>
              <a:xfrm>
                <a:off x="12731786" y="6662952"/>
                <a:ext cx="4523396" cy="140029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노인 복지 정책 정보 제공과 커뮤니티 기능</a:t>
                </a:r>
                <a:endParaRPr lang="en-US" sz="240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</p:txBody>
          </p:sp>
          <p:sp>
            <p:nvSpPr>
              <p:cNvPr id="30" name="Object 24">
                <a:extLst>
                  <a:ext uri="{FF2B5EF4-FFF2-40B4-BE49-F238E27FC236}">
                    <a16:creationId xmlns:a16="http://schemas.microsoft.com/office/drawing/2014/main" id="{78348D8A-7008-ED4F-B8DC-89F6BBAB7488}"/>
                  </a:ext>
                </a:extLst>
              </p:cNvPr>
              <p:cNvSpPr txBox="1"/>
              <p:nvPr/>
            </p:nvSpPr>
            <p:spPr>
              <a:xfrm>
                <a:off x="12458238" y="8518079"/>
                <a:ext cx="5114557" cy="140029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marL="285750" indent="-285750">
                  <a:buFont typeface="Courier New" panose="02070309020205020404" pitchFamily="49" charset="0"/>
                  <a:buChar char="o"/>
                </a:pP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노인복지 정책 </a:t>
                </a:r>
                <a:r>
                  <a:rPr lang="ko-KR" altLang="en-US" sz="1600" kern="0" spc="-100" dirty="0" err="1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시행률</a:t>
                </a: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정보 제공</a:t>
                </a:r>
                <a:endParaRPr lang="en-US" altLang="ko-KR" sz="1600" kern="0" spc="-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  <a:p>
                <a:pPr marL="285750" indent="-285750">
                  <a:buFont typeface="Courier New" panose="02070309020205020404" pitchFamily="49" charset="0"/>
                  <a:buChar char="o"/>
                </a:pP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현 시행중인 노인복지 정책 정보를 게시하여 커뮤니티 기능을 활성화</a:t>
                </a:r>
                <a:r>
                  <a:rPr 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</p:txBody>
          </p:sp>
        </p:grpSp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DB064266-81F1-4F48-A19B-1950209312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57079" y="2711665"/>
              <a:ext cx="1237102" cy="1237101"/>
            </a:xfrm>
            <a:prstGeom prst="rect">
              <a:avLst/>
            </a:prstGeom>
          </p:spPr>
        </p:pic>
        <p:pic>
          <p:nvPicPr>
            <p:cNvPr id="40" name="그림 39" descr="상징, 폰트, 로고, 그래픽이(가) 표시된 사진&#10;&#10;자동 생성된 설명">
              <a:extLst>
                <a:ext uri="{FF2B5EF4-FFF2-40B4-BE49-F238E27FC236}">
                  <a16:creationId xmlns:a16="http://schemas.microsoft.com/office/drawing/2014/main" id="{1048F5AB-15C3-8D48-90E7-4343DEBA1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450239" y="2644462"/>
              <a:ext cx="1273984" cy="1273985"/>
            </a:xfrm>
            <a:prstGeom prst="rect">
              <a:avLst/>
            </a:prstGeom>
          </p:spPr>
        </p:pic>
        <p:pic>
          <p:nvPicPr>
            <p:cNvPr id="43" name="그림 42" descr="예술, 그래픽, 원, 상징이(가) 표시된 사진&#10;&#10;자동 생성된 설명">
              <a:extLst>
                <a:ext uri="{FF2B5EF4-FFF2-40B4-BE49-F238E27FC236}">
                  <a16:creationId xmlns:a16="http://schemas.microsoft.com/office/drawing/2014/main" id="{9FC8C28C-B0BF-8549-AD8F-CD082F4EC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16663" y="2713471"/>
              <a:ext cx="1164329" cy="1164327"/>
            </a:xfrm>
            <a:prstGeom prst="rect">
              <a:avLst/>
            </a:prstGeom>
          </p:spPr>
        </p:pic>
        <p:cxnSp>
          <p:nvCxnSpPr>
            <p:cNvPr id="48" name="직선 연결선[R] 47">
              <a:extLst>
                <a:ext uri="{FF2B5EF4-FFF2-40B4-BE49-F238E27FC236}">
                  <a16:creationId xmlns:a16="http://schemas.microsoft.com/office/drawing/2014/main" id="{B3E3A095-D248-1D4E-8192-8AC5B53F6AE6}"/>
                </a:ext>
              </a:extLst>
            </p:cNvPr>
            <p:cNvCxnSpPr>
              <a:cxnSpLocks/>
            </p:cNvCxnSpPr>
            <p:nvPr/>
          </p:nvCxnSpPr>
          <p:spPr>
            <a:xfrm>
              <a:off x="606668" y="4976687"/>
              <a:ext cx="3137923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[R] 50">
              <a:extLst>
                <a:ext uri="{FF2B5EF4-FFF2-40B4-BE49-F238E27FC236}">
                  <a16:creationId xmlns:a16="http://schemas.microsoft.com/office/drawing/2014/main" id="{76D21189-18A9-C44F-803E-BB79F0B71330}"/>
                </a:ext>
              </a:extLst>
            </p:cNvPr>
            <p:cNvCxnSpPr>
              <a:cxnSpLocks/>
            </p:cNvCxnSpPr>
            <p:nvPr/>
          </p:nvCxnSpPr>
          <p:spPr>
            <a:xfrm>
              <a:off x="4518268" y="4976687"/>
              <a:ext cx="3137923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[R] 51">
              <a:extLst>
                <a:ext uri="{FF2B5EF4-FFF2-40B4-BE49-F238E27FC236}">
                  <a16:creationId xmlns:a16="http://schemas.microsoft.com/office/drawing/2014/main" id="{9FB0E3F1-F159-E645-A721-33CFCD74502F}"/>
                </a:ext>
              </a:extLst>
            </p:cNvPr>
            <p:cNvCxnSpPr>
              <a:cxnSpLocks/>
            </p:cNvCxnSpPr>
            <p:nvPr/>
          </p:nvCxnSpPr>
          <p:spPr>
            <a:xfrm>
              <a:off x="8429867" y="4976687"/>
              <a:ext cx="3137923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직선 연결선[R] 24">
            <a:extLst>
              <a:ext uri="{FF2B5EF4-FFF2-40B4-BE49-F238E27FC236}">
                <a16:creationId xmlns:a16="http://schemas.microsoft.com/office/drawing/2014/main" id="{1A174C51-ABE6-0B49-BCA4-D523605D7E88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bject 2">
            <a:extLst>
              <a:ext uri="{FF2B5EF4-FFF2-40B4-BE49-F238E27FC236}">
                <a16:creationId xmlns:a16="http://schemas.microsoft.com/office/drawing/2014/main" id="{32ADA291-E2F9-71C4-0D48-3FC292CFA3A5}"/>
              </a:ext>
            </a:extLst>
          </p:cNvPr>
          <p:cNvSpPr txBox="1"/>
          <p:nvPr/>
        </p:nvSpPr>
        <p:spPr>
          <a:xfrm>
            <a:off x="742857" y="491691"/>
            <a:ext cx="7009524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chemeClr val="bg2">
                    <a:lumMod val="50000"/>
                  </a:schemeClr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개발목표</a:t>
            </a:r>
          </a:p>
        </p:txBody>
      </p:sp>
      <p:sp>
        <p:nvSpPr>
          <p:cNvPr id="31" name="Object 22">
            <a:extLst>
              <a:ext uri="{FF2B5EF4-FFF2-40B4-BE49-F238E27FC236}">
                <a16:creationId xmlns:a16="http://schemas.microsoft.com/office/drawing/2014/main" id="{E25600C0-ECA7-9148-83A9-B666F320A660}"/>
              </a:ext>
            </a:extLst>
          </p:cNvPr>
          <p:cNvSpPr txBox="1"/>
          <p:nvPr/>
        </p:nvSpPr>
        <p:spPr>
          <a:xfrm>
            <a:off x="4689165" y="5525656"/>
            <a:ext cx="2674900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ko-KR" altLang="en-US" sz="1600" kern="0" spc="-1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개인별 기대 수명 예측 정보 제공</a:t>
            </a:r>
            <a:endParaRPr lang="en-US" sz="1600" kern="0" spc="-10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9912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1A9076ED-D47A-884A-B2CC-A33B0145D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B7CAD49-205F-AF4C-A3C2-B2B3E21E0C30}"/>
              </a:ext>
            </a:extLst>
          </p:cNvPr>
          <p:cNvGrpSpPr/>
          <p:nvPr/>
        </p:nvGrpSpPr>
        <p:grpSpPr>
          <a:xfrm>
            <a:off x="1333411" y="4586436"/>
            <a:ext cx="4201727" cy="1538103"/>
            <a:chOff x="723811" y="6196709"/>
            <a:chExt cx="4201727" cy="15381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BDC50431-F4C4-6B43-A090-5043F917F2FD}"/>
                </a:ext>
              </a:extLst>
            </p:cNvPr>
            <p:cNvSpPr/>
            <p:nvPr/>
          </p:nvSpPr>
          <p:spPr>
            <a:xfrm>
              <a:off x="723811" y="6603646"/>
              <a:ext cx="4201727" cy="11311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0CB4054A-3C56-0F4A-9B95-1301F1FD14A5}"/>
                </a:ext>
              </a:extLst>
            </p:cNvPr>
            <p:cNvGrpSpPr/>
            <p:nvPr/>
          </p:nvGrpSpPr>
          <p:grpSpPr>
            <a:xfrm>
              <a:off x="723811" y="6196709"/>
              <a:ext cx="4201727" cy="524666"/>
              <a:chOff x="723811" y="6196709"/>
              <a:chExt cx="4201727" cy="524666"/>
            </a:xfrm>
            <a:solidFill>
              <a:srgbClr val="37A4C5"/>
            </a:solidFill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DDFF2623-1790-AD47-AF97-14FCC539E9E2}"/>
                  </a:ext>
                </a:extLst>
              </p:cNvPr>
              <p:cNvSpPr/>
              <p:nvPr/>
            </p:nvSpPr>
            <p:spPr>
              <a:xfrm>
                <a:off x="723811" y="6196709"/>
                <a:ext cx="4201727" cy="4296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/>
              </a:p>
            </p:txBody>
          </p:sp>
          <p:sp>
            <p:nvSpPr>
              <p:cNvPr id="9" name="삼각형 8">
                <a:extLst>
                  <a:ext uri="{FF2B5EF4-FFF2-40B4-BE49-F238E27FC236}">
                    <a16:creationId xmlns:a16="http://schemas.microsoft.com/office/drawing/2014/main" id="{B52356F3-3CF2-3A47-A02F-7E6190E79957}"/>
                  </a:ext>
                </a:extLst>
              </p:cNvPr>
              <p:cNvSpPr/>
              <p:nvPr/>
            </p:nvSpPr>
            <p:spPr>
              <a:xfrm rot="10800000">
                <a:off x="2650558" y="6600919"/>
                <a:ext cx="348232" cy="12045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3178F755-A576-504C-8CF3-A292139A5F1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04731" y="1593983"/>
            <a:ext cx="2782709" cy="278270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F928ADF-2FE6-D34F-ADE6-5B93C8DA305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42920" y="1593983"/>
            <a:ext cx="2782709" cy="2782709"/>
          </a:xfrm>
          <a:prstGeom prst="rect">
            <a:avLst/>
          </a:prstGeom>
        </p:spPr>
      </p:pic>
      <p:sp>
        <p:nvSpPr>
          <p:cNvPr id="17" name="Object 38">
            <a:extLst>
              <a:ext uri="{FF2B5EF4-FFF2-40B4-BE49-F238E27FC236}">
                <a16:creationId xmlns:a16="http://schemas.microsoft.com/office/drawing/2014/main" id="{41A41AAE-B244-F942-8BCE-F630AF3E6989}"/>
              </a:ext>
            </a:extLst>
          </p:cNvPr>
          <p:cNvSpPr txBox="1"/>
          <p:nvPr/>
        </p:nvSpPr>
        <p:spPr>
          <a:xfrm>
            <a:off x="1333411" y="5274814"/>
            <a:ext cx="4201727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ko-KR" altLang="en-US" sz="1600" kern="0" spc="-67" dirty="0">
                <a:solidFill>
                  <a:srgbClr val="8E8E8E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정보를 제공 받음으로써 </a:t>
            </a:r>
            <a:r>
              <a:rPr lang="ko-KR" altLang="en-US" sz="1600" kern="0" spc="-67" dirty="0">
                <a:solidFill>
                  <a:srgbClr val="C0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노후를 재정비</a:t>
            </a:r>
            <a:r>
              <a:rPr lang="ko-KR" altLang="en-US" sz="1600" kern="0" spc="-67" dirty="0">
                <a:solidFill>
                  <a:srgbClr val="8E8E8E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하는 등 긍정적 참고 사례 증가</a:t>
            </a:r>
            <a:endParaRPr lang="en-US" sz="1600" dirty="0">
              <a:solidFill>
                <a:srgbClr val="8E8E8E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23" name="Object 17">
            <a:extLst>
              <a:ext uri="{FF2B5EF4-FFF2-40B4-BE49-F238E27FC236}">
                <a16:creationId xmlns:a16="http://schemas.microsoft.com/office/drawing/2014/main" id="{66E571A9-19EB-0649-BAFA-AC5411C88784}"/>
              </a:ext>
            </a:extLst>
          </p:cNvPr>
          <p:cNvSpPr txBox="1"/>
          <p:nvPr/>
        </p:nvSpPr>
        <p:spPr>
          <a:xfrm>
            <a:off x="1333411" y="4587355"/>
            <a:ext cx="4201727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200" kern="0" spc="-2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일반 사용자의 경우</a:t>
            </a:r>
            <a:endParaRPr lang="en-US" sz="220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285E0089-2B19-FE46-9965-63D3EBFF72AD}"/>
              </a:ext>
            </a:extLst>
          </p:cNvPr>
          <p:cNvGrpSpPr/>
          <p:nvPr/>
        </p:nvGrpSpPr>
        <p:grpSpPr>
          <a:xfrm>
            <a:off x="6595222" y="4586436"/>
            <a:ext cx="4201727" cy="1966765"/>
            <a:chOff x="723811" y="6196709"/>
            <a:chExt cx="4201727" cy="1966765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5FF7C21-F195-5945-81B0-AD20B449456F}"/>
                </a:ext>
              </a:extLst>
            </p:cNvPr>
            <p:cNvSpPr/>
            <p:nvPr/>
          </p:nvSpPr>
          <p:spPr>
            <a:xfrm>
              <a:off x="723811" y="6603645"/>
              <a:ext cx="4201727" cy="1559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112F0BBC-D576-334B-89D1-BE1B26153676}"/>
                </a:ext>
              </a:extLst>
            </p:cNvPr>
            <p:cNvGrpSpPr/>
            <p:nvPr/>
          </p:nvGrpSpPr>
          <p:grpSpPr>
            <a:xfrm>
              <a:off x="723811" y="6196709"/>
              <a:ext cx="4201727" cy="524666"/>
              <a:chOff x="723811" y="6196709"/>
              <a:chExt cx="4201727" cy="524666"/>
            </a:xfrm>
            <a:solidFill>
              <a:srgbClr val="37A4C5"/>
            </a:solidFill>
          </p:grpSpPr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84BB42DC-4ED2-BA4B-9742-E235A7118DB7}"/>
                  </a:ext>
                </a:extLst>
              </p:cNvPr>
              <p:cNvSpPr/>
              <p:nvPr/>
            </p:nvSpPr>
            <p:spPr>
              <a:xfrm>
                <a:off x="723811" y="6196709"/>
                <a:ext cx="4201727" cy="4296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/>
              </a:p>
            </p:txBody>
          </p:sp>
          <p:sp>
            <p:nvSpPr>
              <p:cNvPr id="42" name="삼각형 41">
                <a:extLst>
                  <a:ext uri="{FF2B5EF4-FFF2-40B4-BE49-F238E27FC236}">
                    <a16:creationId xmlns:a16="http://schemas.microsoft.com/office/drawing/2014/main" id="{35B2ED21-C722-4243-9680-0C776018CAE9}"/>
                  </a:ext>
                </a:extLst>
              </p:cNvPr>
              <p:cNvSpPr/>
              <p:nvPr/>
            </p:nvSpPr>
            <p:spPr>
              <a:xfrm rot="10800000">
                <a:off x="2650558" y="6600919"/>
                <a:ext cx="348232" cy="12045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</p:grpSp>
      <p:sp>
        <p:nvSpPr>
          <p:cNvPr id="43" name="Object 38">
            <a:extLst>
              <a:ext uri="{FF2B5EF4-FFF2-40B4-BE49-F238E27FC236}">
                <a16:creationId xmlns:a16="http://schemas.microsoft.com/office/drawing/2014/main" id="{C7CE58FA-31A2-4F42-AB87-A87A5A8ADC0D}"/>
              </a:ext>
            </a:extLst>
          </p:cNvPr>
          <p:cNvSpPr txBox="1"/>
          <p:nvPr/>
        </p:nvSpPr>
        <p:spPr>
          <a:xfrm>
            <a:off x="6595222" y="5243939"/>
            <a:ext cx="4201727" cy="10772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ko-KR" altLang="en-US" sz="1600" kern="0" spc="-67" dirty="0">
                <a:solidFill>
                  <a:srgbClr val="8E8E8E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초고령사회로 접어들며 증가하는 노인들의 건강 분석을 통한 </a:t>
            </a:r>
            <a:r>
              <a:rPr lang="ko-KR" altLang="en-US" sz="1600" kern="0" spc="-67" dirty="0">
                <a:solidFill>
                  <a:srgbClr val="C0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기대수명 예측 가능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ko-KR" altLang="en-US" sz="1600" kern="0" spc="-67" dirty="0">
                <a:solidFill>
                  <a:srgbClr val="8E8E8E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건강 정보 제공에 따른 지자체의 </a:t>
            </a:r>
            <a:r>
              <a:rPr lang="ko-KR" altLang="en-US" sz="1600" kern="0" spc="-67" dirty="0">
                <a:solidFill>
                  <a:srgbClr val="C0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노인 복지 정책 </a:t>
            </a:r>
            <a:r>
              <a:rPr lang="ko-KR" altLang="en-US" sz="1600" kern="0" spc="-67" dirty="0" smtClean="0">
                <a:solidFill>
                  <a:srgbClr val="C0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재고</a:t>
            </a:r>
            <a:endParaRPr lang="en-US" sz="1600" dirty="0">
              <a:solidFill>
                <a:srgbClr val="C00000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44" name="Object 17">
            <a:extLst>
              <a:ext uri="{FF2B5EF4-FFF2-40B4-BE49-F238E27FC236}">
                <a16:creationId xmlns:a16="http://schemas.microsoft.com/office/drawing/2014/main" id="{7B6B9EE3-882B-1748-AA83-20A00D2CFFCF}"/>
              </a:ext>
            </a:extLst>
          </p:cNvPr>
          <p:cNvSpPr txBox="1"/>
          <p:nvPr/>
        </p:nvSpPr>
        <p:spPr>
          <a:xfrm>
            <a:off x="6595222" y="4587355"/>
            <a:ext cx="4201727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200" kern="0" spc="-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지자체의 </a:t>
            </a:r>
            <a:r>
              <a:rPr lang="ko-KR" altLang="en-US" sz="2200" kern="0" spc="-2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경우</a:t>
            </a:r>
            <a:endParaRPr lang="en-US" sz="220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ED9A28A4-A238-8246-9E3E-19DA647F48C3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bject 2">
            <a:extLst>
              <a:ext uri="{FF2B5EF4-FFF2-40B4-BE49-F238E27FC236}">
                <a16:creationId xmlns:a16="http://schemas.microsoft.com/office/drawing/2014/main" id="{844FE7CE-E1D2-4E79-A50C-A5B704947B93}"/>
              </a:ext>
            </a:extLst>
          </p:cNvPr>
          <p:cNvSpPr txBox="1"/>
          <p:nvPr/>
        </p:nvSpPr>
        <p:spPr>
          <a:xfrm>
            <a:off x="742857" y="491691"/>
            <a:ext cx="3401760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chemeClr val="bg2">
                    <a:lumMod val="50000"/>
                  </a:schemeClr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기대효과</a:t>
            </a:r>
          </a:p>
        </p:txBody>
      </p:sp>
    </p:spTree>
    <p:extLst>
      <p:ext uri="{BB962C8B-B14F-4D97-AF65-F5344CB8AC3E}">
        <p14:creationId xmlns:p14="http://schemas.microsoft.com/office/powerpoint/2010/main" val="3835464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1533</TotalTime>
  <Words>446</Words>
  <Application>Microsoft Office PowerPoint</Application>
  <PresentationFormat>와이드스크린</PresentationFormat>
  <Paragraphs>94</Paragraphs>
  <Slides>6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6" baseType="lpstr">
      <vt:lpstr>Pretendard ExtraBold</vt:lpstr>
      <vt:lpstr>Calibri</vt:lpstr>
      <vt:lpstr>Pretendard Black</vt:lpstr>
      <vt:lpstr>맑은 고딕</vt:lpstr>
      <vt:lpstr>Pretendard Light</vt:lpstr>
      <vt:lpstr>Arial</vt:lpstr>
      <vt:lpstr>Courier New</vt:lpstr>
      <vt:lpstr>Pretendard Medium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한수지</dc:creator>
  <cp:lastModifiedBy>user</cp:lastModifiedBy>
  <cp:revision>211</cp:revision>
  <dcterms:created xsi:type="dcterms:W3CDTF">2023-11-21T13:36:16Z</dcterms:created>
  <dcterms:modified xsi:type="dcterms:W3CDTF">2024-01-26T05:29:09Z</dcterms:modified>
</cp:coreProperties>
</file>

<file path=docProps/thumbnail.jpeg>
</file>